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691"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 name="Freeform 9"/>
          <p:cNvSpPr/>
          <p:nvPr/>
        </p:nvSpPr>
        <p:spPr>
          <a:xfrm rot="10800000">
            <a:off x="1189096" y="5617774"/>
            <a:ext cx="9843913"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p:nvSpPr>
        <p:spPr>
          <a:xfrm>
            <a:off x="1319937" y="1016990"/>
            <a:ext cx="9572977"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1320801" y="1009651"/>
            <a:ext cx="9572977"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026029" y="702069"/>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0568399" y="655232"/>
            <a:ext cx="566928" cy="755904"/>
          </a:xfrm>
          <a:prstGeom prst="rect">
            <a:avLst/>
          </a:prstGeom>
          <a:noFill/>
        </p:spPr>
      </p:pic>
      <p:sp>
        <p:nvSpPr>
          <p:cNvPr id="2" name="Title 1"/>
          <p:cNvSpPr>
            <a:spLocks noGrp="1"/>
          </p:cNvSpPr>
          <p:nvPr>
            <p:ph type="ctrTitle"/>
          </p:nvPr>
        </p:nvSpPr>
        <p:spPr>
          <a:xfrm>
            <a:off x="2302934" y="1794935"/>
            <a:ext cx="7631291"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2302934" y="3736622"/>
            <a:ext cx="761623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9027569" y="5357593"/>
            <a:ext cx="1618428" cy="365125"/>
          </a:xfrm>
        </p:spPr>
        <p:txBody>
          <a:bodyPr/>
          <a:lstStyle/>
          <a:p>
            <a:fld id="{7A5D496E-B436-4169-A92A-D5D7F9CDD63D}" type="datetimeFigureOut">
              <a:rPr lang="en-US" smtClean="0"/>
              <a:t>5/3/2021</a:t>
            </a:fld>
            <a:endParaRPr lang="en-US"/>
          </a:p>
        </p:txBody>
      </p:sp>
      <p:sp>
        <p:nvSpPr>
          <p:cNvPr id="5" name="Footer Placeholder 4"/>
          <p:cNvSpPr>
            <a:spLocks noGrp="1"/>
          </p:cNvSpPr>
          <p:nvPr>
            <p:ph type="ftr" sz="quarter" idx="11"/>
          </p:nvPr>
        </p:nvSpPr>
        <p:spPr>
          <a:xfrm>
            <a:off x="1565393" y="5357593"/>
            <a:ext cx="6713127" cy="365125"/>
          </a:xfrm>
        </p:spPr>
        <p:txBody>
          <a:bodyPr/>
          <a:lstStyle/>
          <a:p>
            <a:endParaRPr lang="en-US"/>
          </a:p>
        </p:txBody>
      </p:sp>
      <p:sp>
        <p:nvSpPr>
          <p:cNvPr id="6" name="Slide Number Placeholder 5"/>
          <p:cNvSpPr>
            <a:spLocks noGrp="1"/>
          </p:cNvSpPr>
          <p:nvPr>
            <p:ph type="sldNum" sz="quarter" idx="12"/>
          </p:nvPr>
        </p:nvSpPr>
        <p:spPr>
          <a:xfrm>
            <a:off x="8285241" y="5357593"/>
            <a:ext cx="738697" cy="365125"/>
          </a:xfrm>
        </p:spPr>
        <p:txBody>
          <a:bodyPr/>
          <a:lstStyle>
            <a:lvl1pPr algn="ctr">
              <a:defRPr/>
            </a:lvl1pPr>
          </a:lstStyle>
          <a:p>
            <a:fld id="{284F1CE9-BC54-470B-AB50-FF1D30F2AB6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5D496E-B436-4169-A92A-D5D7F9CDD63D}"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F1CE9-BC54-470B-AB50-FF1D30F2AB6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2" y="925691"/>
            <a:ext cx="1907823"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730962" y="1106313"/>
            <a:ext cx="690503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5D496E-B436-4169-A92A-D5D7F9CDD63D}"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F1CE9-BC54-470B-AB50-FF1D30F2AB6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5D496E-B436-4169-A92A-D5D7F9CDD63D}"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F1CE9-BC54-470B-AB50-FF1D30F2AB6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639" y="2239431"/>
            <a:ext cx="8338725"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941690" y="3725335"/>
            <a:ext cx="8308623"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5D496E-B436-4169-A92A-D5D7F9CDD63D}"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F1CE9-BC54-470B-AB50-FF1D30F2AB6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7A5D496E-B436-4169-A92A-D5D7F9CDD63D}" type="datetimeFigureOut">
              <a:rPr lang="en-US" smtClean="0"/>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4F1CE9-BC54-470B-AB50-FF1D30F2AB64}" type="slidenum">
              <a:rPr lang="en-US" smtClean="0"/>
              <a:t>‹#›</a:t>
            </a:fld>
            <a:endParaRPr lang="en-US"/>
          </a:p>
        </p:txBody>
      </p:sp>
      <p:sp>
        <p:nvSpPr>
          <p:cNvPr id="9" name="Content Placeholder 8"/>
          <p:cNvSpPr>
            <a:spLocks noGrp="1"/>
          </p:cNvSpPr>
          <p:nvPr>
            <p:ph sz="quarter" idx="13"/>
          </p:nvPr>
        </p:nvSpPr>
        <p:spPr>
          <a:xfrm>
            <a:off x="1731264" y="2121407"/>
            <a:ext cx="42672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217920" y="2119313"/>
            <a:ext cx="42672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77160" y="2122312"/>
            <a:ext cx="391936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547559" y="2122311"/>
            <a:ext cx="3925824"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7A5D496E-B436-4169-A92A-D5D7F9CDD63D}" type="datetimeFigureOut">
              <a:rPr lang="en-US" smtClean="0"/>
              <a:t>5/3/2021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4F1CE9-BC54-470B-AB50-FF1D30F2AB64}" type="slidenum">
              <a:rPr lang="en-US" smtClean="0"/>
              <a:t>‹#›</a:t>
            </a:fld>
            <a:endParaRPr lang="en-US"/>
          </a:p>
        </p:txBody>
      </p:sp>
      <p:sp>
        <p:nvSpPr>
          <p:cNvPr id="11" name="Content Placeholder 10"/>
          <p:cNvSpPr>
            <a:spLocks noGrp="1"/>
          </p:cNvSpPr>
          <p:nvPr>
            <p:ph sz="quarter" idx="13"/>
          </p:nvPr>
        </p:nvSpPr>
        <p:spPr>
          <a:xfrm>
            <a:off x="1731264" y="2944368"/>
            <a:ext cx="4303776"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193535" y="2944813"/>
            <a:ext cx="4303776"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5D496E-B436-4169-A92A-D5D7F9CDD63D}" type="datetimeFigureOut">
              <a:rPr lang="en-US" smtClean="0"/>
              <a:t>5/3/2021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4F1CE9-BC54-470B-AB50-FF1D30F2AB6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D496E-B436-4169-A92A-D5D7F9CDD63D}" type="datetimeFigureOut">
              <a:rPr lang="en-US" smtClean="0"/>
              <a:t>5/3/2021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4F1CE9-BC54-470B-AB50-FF1D30F2AB6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1" name="Freeform 1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p:cNvSpPr/>
          <p:nvPr/>
        </p:nvSpPr>
        <p:spPr>
          <a:xfrm rot="60000">
            <a:off x="5961889" y="603504"/>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p:nvSpPr>
        <p:spPr>
          <a:xfrm rot="21540000">
            <a:off x="999745" y="576072"/>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8635" y="2020043"/>
            <a:ext cx="4086436"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6472388" y="1150993"/>
            <a:ext cx="4027723"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530834" y="3623748"/>
            <a:ext cx="4065188"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8455598" y="5885673"/>
            <a:ext cx="1618428" cy="365125"/>
          </a:xfrm>
        </p:spPr>
        <p:txBody>
          <a:bodyPr/>
          <a:lstStyle/>
          <a:p>
            <a:fld id="{7A5D496E-B436-4169-A92A-D5D7F9CDD63D}" type="datetimeFigureOut">
              <a:rPr lang="en-US" smtClean="0"/>
              <a:t>5/3/2021</a:t>
            </a:fld>
            <a:endParaRPr lang="en-US"/>
          </a:p>
        </p:txBody>
      </p:sp>
      <p:sp>
        <p:nvSpPr>
          <p:cNvPr id="6" name="Footer Placeholder 5"/>
          <p:cNvSpPr>
            <a:spLocks noGrp="1"/>
          </p:cNvSpPr>
          <p:nvPr>
            <p:ph type="ftr" sz="quarter" idx="11"/>
          </p:nvPr>
        </p:nvSpPr>
        <p:spPr>
          <a:xfrm rot="-60000">
            <a:off x="1219406" y="5829262"/>
            <a:ext cx="4696809" cy="365125"/>
          </a:xfrm>
        </p:spPr>
        <p:txBody>
          <a:bodyPr/>
          <a:lstStyle/>
          <a:p>
            <a:endParaRPr lang="en-US"/>
          </a:p>
        </p:txBody>
      </p:sp>
      <p:sp>
        <p:nvSpPr>
          <p:cNvPr id="7" name="Slide Number Placeholder 6"/>
          <p:cNvSpPr>
            <a:spLocks noGrp="1"/>
          </p:cNvSpPr>
          <p:nvPr>
            <p:ph type="sldNum" sz="quarter" idx="12"/>
          </p:nvPr>
        </p:nvSpPr>
        <p:spPr>
          <a:xfrm rot="60000">
            <a:off x="10076418" y="5896962"/>
            <a:ext cx="738697" cy="365125"/>
          </a:xfrm>
        </p:spPr>
        <p:txBody>
          <a:bodyPr/>
          <a:lstStyle/>
          <a:p>
            <a:fld id="{284F1CE9-BC54-470B-AB50-FF1D30F2AB6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31" name="Freeform 3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rot="21540000">
            <a:off x="993412" y="575769"/>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Rectangle 28"/>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Rectangle 29"/>
          <p:cNvSpPr/>
          <p:nvPr/>
        </p:nvSpPr>
        <p:spPr>
          <a:xfrm rot="60000">
            <a:off x="5953025" y="603920"/>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5232" y="2020824"/>
            <a:ext cx="408432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6531487" y="1207272"/>
            <a:ext cx="3885151"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1536192" y="3621024"/>
            <a:ext cx="4059936"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8461249" y="5888738"/>
            <a:ext cx="1618428" cy="365125"/>
          </a:xfrm>
        </p:spPr>
        <p:txBody>
          <a:bodyPr/>
          <a:lstStyle/>
          <a:p>
            <a:fld id="{7A5D496E-B436-4169-A92A-D5D7F9CDD63D}" type="datetimeFigureOut">
              <a:rPr lang="en-US" smtClean="0"/>
              <a:t>5/3/2021</a:t>
            </a:fld>
            <a:endParaRPr lang="en-US"/>
          </a:p>
        </p:txBody>
      </p:sp>
      <p:sp>
        <p:nvSpPr>
          <p:cNvPr id="6" name="Footer Placeholder 5"/>
          <p:cNvSpPr>
            <a:spLocks noGrp="1"/>
          </p:cNvSpPr>
          <p:nvPr>
            <p:ph type="ftr" sz="quarter" idx="11"/>
          </p:nvPr>
        </p:nvSpPr>
        <p:spPr>
          <a:xfrm rot="-60000">
            <a:off x="1219426" y="5831038"/>
            <a:ext cx="4425391" cy="365125"/>
          </a:xfrm>
        </p:spPr>
        <p:txBody>
          <a:bodyPr/>
          <a:lstStyle/>
          <a:p>
            <a:endParaRPr lang="en-US"/>
          </a:p>
        </p:txBody>
      </p:sp>
      <p:sp>
        <p:nvSpPr>
          <p:cNvPr id="7" name="Slide Number Placeholder 6"/>
          <p:cNvSpPr>
            <a:spLocks noGrp="1"/>
          </p:cNvSpPr>
          <p:nvPr>
            <p:ph type="sldNum" sz="quarter" idx="12"/>
          </p:nvPr>
        </p:nvSpPr>
        <p:spPr>
          <a:xfrm rot="60000">
            <a:off x="10082786" y="5900027"/>
            <a:ext cx="738697" cy="365125"/>
          </a:xfrm>
        </p:spPr>
        <p:txBody>
          <a:bodyPr/>
          <a:lstStyle/>
          <a:p>
            <a:fld id="{284F1CE9-BC54-470B-AB50-FF1D30F2AB6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 name="Freeform 9"/>
          <p:cNvSpPr/>
          <p:nvPr/>
        </p:nvSpPr>
        <p:spPr>
          <a:xfrm rot="10800000">
            <a:off x="838201" y="6069330"/>
            <a:ext cx="1056132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p:nvSpPr>
        <p:spPr>
          <a:xfrm>
            <a:off x="975360" y="575310"/>
            <a:ext cx="102616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975360" y="576072"/>
            <a:ext cx="102616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724989" y="273091"/>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10914593" y="203675"/>
            <a:ext cx="566928" cy="755904"/>
          </a:xfrm>
          <a:prstGeom prst="rect">
            <a:avLst/>
          </a:prstGeom>
          <a:noFill/>
        </p:spPr>
      </p:pic>
      <p:sp>
        <p:nvSpPr>
          <p:cNvPr id="2" name="Title Placeholder 1"/>
          <p:cNvSpPr>
            <a:spLocks noGrp="1"/>
          </p:cNvSpPr>
          <p:nvPr>
            <p:ph type="title"/>
          </p:nvPr>
        </p:nvSpPr>
        <p:spPr>
          <a:xfrm>
            <a:off x="1460031" y="817583"/>
            <a:ext cx="9286993"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950721" y="2119257"/>
            <a:ext cx="8261873"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06118" y="5809153"/>
            <a:ext cx="1618428"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7A5D496E-B436-4169-A92A-D5D7F9CDD63D}" type="datetimeFigureOut">
              <a:rPr lang="en-US" smtClean="0"/>
              <a:t>5/3/2021</a:t>
            </a:fld>
            <a:endParaRPr lang="en-US"/>
          </a:p>
        </p:txBody>
      </p:sp>
      <p:sp>
        <p:nvSpPr>
          <p:cNvPr id="5" name="Footer Placeholder 4"/>
          <p:cNvSpPr>
            <a:spLocks noGrp="1"/>
          </p:cNvSpPr>
          <p:nvPr>
            <p:ph type="ftr" sz="quarter" idx="3"/>
          </p:nvPr>
        </p:nvSpPr>
        <p:spPr>
          <a:xfrm>
            <a:off x="1219202" y="5809153"/>
            <a:ext cx="7386917"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10226937" y="5809153"/>
            <a:ext cx="738697"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284F1CE9-BC54-470B-AB50-FF1D30F2AB6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Videos/JFK%20Inaugural%20Address%202%20of%202%20(Low).mp4" TargetMode="External"/><Relationship Id="rId2" Type="http://schemas.openxmlformats.org/officeDocument/2006/relationships/hyperlink" Target="Videos/JFK%20Inaugural%20Address%201%20of%202%20(Low).mp4"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app.discoveryeducation.com/search?Ntt=kennedy+assassination"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26</a:t>
            </a:r>
            <a:br>
              <a:rPr lang="en-US" dirty="0"/>
            </a:br>
            <a:r>
              <a:rPr lang="en-US" dirty="0"/>
              <a:t>Section 2</a:t>
            </a:r>
          </a:p>
        </p:txBody>
      </p:sp>
      <p:sp>
        <p:nvSpPr>
          <p:cNvPr id="3" name="Subtitle 2"/>
          <p:cNvSpPr>
            <a:spLocks noGrp="1"/>
          </p:cNvSpPr>
          <p:nvPr>
            <p:ph type="subTitle" idx="1"/>
          </p:nvPr>
        </p:nvSpPr>
        <p:spPr/>
        <p:txBody>
          <a:bodyPr/>
          <a:lstStyle/>
          <a:p>
            <a:r>
              <a:rPr lang="en-US" dirty="0"/>
              <a:t>An Expanding Role</a:t>
            </a:r>
          </a:p>
          <a:p>
            <a:r>
              <a:rPr lang="en-US" dirty="0"/>
              <a:t>For Government</a:t>
            </a:r>
          </a:p>
        </p:txBody>
      </p:sp>
    </p:spTree>
    <p:extLst>
      <p:ext uri="{BB962C8B-B14F-4D97-AF65-F5344CB8AC3E}">
        <p14:creationId xmlns:p14="http://schemas.microsoft.com/office/powerpoint/2010/main" val="1166575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1" y="533401"/>
            <a:ext cx="6965245" cy="1202485"/>
          </a:xfrm>
        </p:spPr>
        <p:txBody>
          <a:bodyPr/>
          <a:lstStyle/>
          <a:p>
            <a:r>
              <a:rPr lang="en-US" dirty="0"/>
              <a:t>The Warren Court</a:t>
            </a:r>
          </a:p>
        </p:txBody>
      </p:sp>
      <p:sp>
        <p:nvSpPr>
          <p:cNvPr id="3" name="Content Placeholder 2"/>
          <p:cNvSpPr>
            <a:spLocks noGrp="1"/>
          </p:cNvSpPr>
          <p:nvPr>
            <p:ph idx="1"/>
          </p:nvPr>
        </p:nvSpPr>
        <p:spPr>
          <a:xfrm>
            <a:off x="1066801" y="1600200"/>
            <a:ext cx="5867402" cy="4800600"/>
          </a:xfrm>
        </p:spPr>
        <p:txBody>
          <a:bodyPr>
            <a:normAutofit/>
          </a:bodyPr>
          <a:lstStyle/>
          <a:p>
            <a:r>
              <a:rPr lang="en-US" sz="2000" dirty="0">
                <a:latin typeface="Times New Roman" panose="02020603050405020304" pitchFamily="18" charset="0"/>
                <a:cs typeface="Times New Roman" panose="02020603050405020304" pitchFamily="18" charset="0"/>
              </a:rPr>
              <a:t>1953 – Earl Warren was appointed chief justice of the Supreme Court by Eisenhower</a:t>
            </a:r>
          </a:p>
          <a:p>
            <a:r>
              <a:rPr lang="en-US" sz="2000" dirty="0">
                <a:latin typeface="Times New Roman" panose="02020603050405020304" pitchFamily="18" charset="0"/>
                <a:cs typeface="Times New Roman" panose="02020603050405020304" pitchFamily="18" charset="0"/>
              </a:rPr>
              <a:t>1954 – Brown v. Board of Education of Topeka ruling</a:t>
            </a:r>
          </a:p>
          <a:p>
            <a:r>
              <a:rPr lang="en-US" sz="2000" dirty="0">
                <a:latin typeface="Times New Roman" panose="02020603050405020304" pitchFamily="18" charset="0"/>
                <a:cs typeface="Times New Roman" panose="02020603050405020304" pitchFamily="18" charset="0"/>
              </a:rPr>
              <a:t>1966 – Miranda v. Arizona ruling made it law that police must advise arrested persons of their rights to remain silent and to have a lawyer. This is the result of Miranda being convicted because of a confession to police without representation</a:t>
            </a:r>
          </a:p>
          <a:p>
            <a:r>
              <a:rPr lang="en-US" sz="2000" dirty="0">
                <a:latin typeface="Times New Roman" panose="02020603050405020304" pitchFamily="18" charset="0"/>
                <a:cs typeface="Times New Roman" panose="02020603050405020304" pitchFamily="18" charset="0"/>
              </a:rPr>
              <a:t>1969 – Tinker v. Des Moines School District expanded rights of students in schools and their rights of speech. This resulted when students protested the Vietnam War by wearing black arm bands and were suspended for doing so.</a:t>
            </a:r>
          </a:p>
          <a:p>
            <a:endParaRPr lang="en-US" dirty="0"/>
          </a:p>
        </p:txBody>
      </p:sp>
      <p:pic>
        <p:nvPicPr>
          <p:cNvPr id="1026" name="Picture 2" descr="File:Earl Warr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2057400"/>
            <a:ext cx="2810002" cy="3505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10400" y="5562600"/>
            <a:ext cx="2895600" cy="230832"/>
          </a:xfrm>
          <a:prstGeom prst="rect">
            <a:avLst/>
          </a:prstGeom>
          <a:noFill/>
        </p:spPr>
        <p:txBody>
          <a:bodyPr wrap="square" rtlCol="0">
            <a:spAutoFit/>
          </a:bodyPr>
          <a:lstStyle/>
          <a:p>
            <a:r>
              <a:rPr lang="en-US" sz="900" dirty="0"/>
              <a:t>http://en.wikipedia.org/wiki/File:Earl_Warren.jpg</a:t>
            </a:r>
          </a:p>
        </p:txBody>
      </p:sp>
    </p:spTree>
    <p:extLst>
      <p:ext uri="{BB962C8B-B14F-4D97-AF65-F5344CB8AC3E}">
        <p14:creationId xmlns:p14="http://schemas.microsoft.com/office/powerpoint/2010/main" val="274402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1" y="381001"/>
            <a:ext cx="6965245" cy="1202485"/>
          </a:xfrm>
        </p:spPr>
        <p:txBody>
          <a:bodyPr/>
          <a:lstStyle/>
          <a:p>
            <a:r>
              <a:rPr lang="en-US" dirty="0"/>
              <a:t>Judicial Activism</a:t>
            </a:r>
          </a:p>
        </p:txBody>
      </p:sp>
      <p:sp>
        <p:nvSpPr>
          <p:cNvPr id="3" name="Content Placeholder 2"/>
          <p:cNvSpPr>
            <a:spLocks noGrp="1"/>
          </p:cNvSpPr>
          <p:nvPr>
            <p:ph idx="1"/>
          </p:nvPr>
        </p:nvSpPr>
        <p:spPr>
          <a:xfrm>
            <a:off x="4876800" y="1447801"/>
            <a:ext cx="6324600" cy="4800599"/>
          </a:xfrm>
        </p:spPr>
        <p:txBody>
          <a:bodyPr>
            <a:noAutofit/>
          </a:bodyPr>
          <a:lstStyle/>
          <a:p>
            <a:r>
              <a:rPr lang="en-US" sz="2000" dirty="0">
                <a:latin typeface="Times New Roman" panose="02020603050405020304" pitchFamily="18" charset="0"/>
                <a:cs typeface="Times New Roman" panose="02020603050405020304" pitchFamily="18" charset="0"/>
              </a:rPr>
              <a:t>Warren was different from other chief justices because he believed that the Constitution should be interpreted flexibly</a:t>
            </a:r>
          </a:p>
          <a:p>
            <a:r>
              <a:rPr lang="en-US" sz="2000" dirty="0">
                <a:latin typeface="Times New Roman" panose="02020603050405020304" pitchFamily="18" charset="0"/>
                <a:cs typeface="Times New Roman" panose="02020603050405020304" pitchFamily="18" charset="0"/>
              </a:rPr>
              <a:t>This meant that things should be looked at in the context of the times and the court began striking down previous laws that the justices thought were unfair</a:t>
            </a:r>
          </a:p>
          <a:p>
            <a:r>
              <a:rPr lang="en-US" sz="2000" dirty="0">
                <a:latin typeface="Times New Roman" panose="02020603050405020304" pitchFamily="18" charset="0"/>
                <a:cs typeface="Times New Roman" panose="02020603050405020304" pitchFamily="18" charset="0"/>
              </a:rPr>
              <a:t>This is called “judicial activism”</a:t>
            </a:r>
          </a:p>
          <a:p>
            <a:r>
              <a:rPr lang="en-US" sz="2000" dirty="0">
                <a:latin typeface="Times New Roman" panose="02020603050405020304" pitchFamily="18" charset="0"/>
                <a:cs typeface="Times New Roman" panose="02020603050405020304" pitchFamily="18" charset="0"/>
              </a:rPr>
              <a:t>Many critics thought the Warren Court was going too far and not respecting the law the way the framers of the Constitution intended</a:t>
            </a:r>
          </a:p>
          <a:p>
            <a:r>
              <a:rPr lang="en-US" sz="2000" dirty="0">
                <a:latin typeface="Times New Roman" panose="02020603050405020304" pitchFamily="18" charset="0"/>
                <a:cs typeface="Times New Roman" panose="02020603050405020304" pitchFamily="18" charset="0"/>
              </a:rPr>
              <a:t>Critics also said this gave justices too much power!</a:t>
            </a:r>
          </a:p>
        </p:txBody>
      </p:sp>
      <p:pic>
        <p:nvPicPr>
          <p:cNvPr id="2050" name="Picture 2" descr="File:USSupremeCourtWestFaca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981200"/>
            <a:ext cx="2933860" cy="20867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28800" y="4086569"/>
            <a:ext cx="2933860" cy="369332"/>
          </a:xfrm>
          <a:prstGeom prst="rect">
            <a:avLst/>
          </a:prstGeom>
          <a:noFill/>
        </p:spPr>
        <p:txBody>
          <a:bodyPr wrap="square" rtlCol="0">
            <a:spAutoFit/>
          </a:bodyPr>
          <a:lstStyle/>
          <a:p>
            <a:r>
              <a:rPr lang="en-US" sz="900" dirty="0"/>
              <a:t>http://en.wikipedia.org/wiki/File:USSupremeCourtWestFacade.JPG</a:t>
            </a:r>
          </a:p>
        </p:txBody>
      </p:sp>
    </p:spTree>
    <p:extLst>
      <p:ext uri="{BB962C8B-B14F-4D97-AF65-F5344CB8AC3E}">
        <p14:creationId xmlns:p14="http://schemas.microsoft.com/office/powerpoint/2010/main" val="417073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1" y="457201"/>
            <a:ext cx="6965245" cy="1202485"/>
          </a:xfrm>
        </p:spPr>
        <p:txBody>
          <a:bodyPr/>
          <a:lstStyle/>
          <a:p>
            <a:r>
              <a:rPr lang="en-US" dirty="0"/>
              <a:t>The Kennedy Presidency</a:t>
            </a:r>
          </a:p>
        </p:txBody>
      </p:sp>
      <p:sp>
        <p:nvSpPr>
          <p:cNvPr id="3" name="Content Placeholder 2"/>
          <p:cNvSpPr>
            <a:spLocks noGrp="1"/>
          </p:cNvSpPr>
          <p:nvPr>
            <p:ph idx="1"/>
          </p:nvPr>
        </p:nvSpPr>
        <p:spPr>
          <a:xfrm>
            <a:off x="1066800" y="1600200"/>
            <a:ext cx="5562600" cy="4648200"/>
          </a:xfrm>
        </p:spPr>
        <p:txBody>
          <a:bodyPr>
            <a:noAutofit/>
          </a:bodyPr>
          <a:lstStyle/>
          <a:p>
            <a:r>
              <a:rPr lang="en-US" sz="2000" dirty="0">
                <a:latin typeface="Times New Roman" panose="02020603050405020304" pitchFamily="18" charset="0"/>
                <a:cs typeface="Times New Roman" panose="02020603050405020304" pitchFamily="18" charset="0"/>
              </a:rPr>
              <a:t>J.F.K. became our youngest elected president by a narrow margin in 1960</a:t>
            </a:r>
          </a:p>
          <a:p>
            <a:r>
              <a:rPr lang="en-US" sz="2000" dirty="0">
                <a:latin typeface="Times New Roman" panose="02020603050405020304" pitchFamily="18" charset="0"/>
                <a:cs typeface="Times New Roman" panose="02020603050405020304" pitchFamily="18" charset="0"/>
                <a:hlinkClick r:id="rId2" action="ppaction://hlinkfile"/>
              </a:rPr>
              <a:t>Inaugural address</a:t>
            </a:r>
            <a:r>
              <a:rPr lang="en-US" sz="2000" dirty="0">
                <a:latin typeface="Times New Roman" panose="02020603050405020304" pitchFamily="18" charset="0"/>
                <a:cs typeface="Times New Roman" panose="02020603050405020304" pitchFamily="18" charset="0"/>
              </a:rPr>
              <a:t> (Part 1)</a:t>
            </a:r>
          </a:p>
          <a:p>
            <a:r>
              <a:rPr lang="en-US" sz="2000" dirty="0">
                <a:latin typeface="Times New Roman" panose="02020603050405020304" pitchFamily="18" charset="0"/>
                <a:cs typeface="Times New Roman" panose="02020603050405020304" pitchFamily="18" charset="0"/>
                <a:hlinkClick r:id="rId3" action="ppaction://hlinkfile"/>
              </a:rPr>
              <a:t>Inaugural address </a:t>
            </a:r>
            <a:r>
              <a:rPr lang="en-US" sz="2000" dirty="0">
                <a:latin typeface="Times New Roman" panose="02020603050405020304" pitchFamily="18" charset="0"/>
                <a:cs typeface="Times New Roman" panose="02020603050405020304" pitchFamily="18" charset="0"/>
              </a:rPr>
              <a:t>(Part 2)</a:t>
            </a:r>
          </a:p>
          <a:p>
            <a:r>
              <a:rPr lang="en-US" sz="2000" dirty="0">
                <a:latin typeface="Times New Roman" panose="02020603050405020304" pitchFamily="18" charset="0"/>
                <a:cs typeface="Times New Roman" panose="02020603050405020304" pitchFamily="18" charset="0"/>
              </a:rPr>
              <a:t>Kennedy tried to deal with the problems of poverty that affected 20% of the nation, but Congress won out for the most part</a:t>
            </a:r>
          </a:p>
          <a:p>
            <a:r>
              <a:rPr lang="en-US" sz="2000" dirty="0">
                <a:latin typeface="Times New Roman" panose="02020603050405020304" pitchFamily="18" charset="0"/>
                <a:cs typeface="Times New Roman" panose="02020603050405020304" pitchFamily="18" charset="0"/>
              </a:rPr>
              <a:t>Kennedy wanted to push forward with civil rights legislation, but time ran out</a:t>
            </a:r>
          </a:p>
          <a:p>
            <a:r>
              <a:rPr lang="en-US" sz="2000" dirty="0">
                <a:latin typeface="Times New Roman" panose="02020603050405020304" pitchFamily="18" charset="0"/>
                <a:cs typeface="Times New Roman" panose="02020603050405020304" pitchFamily="18" charset="0"/>
              </a:rPr>
              <a:t>Kennedy’s most lasting accomplishments were the space program and the Peace Corps</a:t>
            </a:r>
          </a:p>
        </p:txBody>
      </p:sp>
      <p:pic>
        <p:nvPicPr>
          <p:cNvPr id="3074" name="Picture 2" descr="Photo of John F. Kenned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2125243"/>
            <a:ext cx="3380077"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68412" y="4038019"/>
            <a:ext cx="3352800" cy="230832"/>
          </a:xfrm>
          <a:prstGeom prst="rect">
            <a:avLst/>
          </a:prstGeom>
          <a:noFill/>
        </p:spPr>
        <p:txBody>
          <a:bodyPr wrap="square" rtlCol="0">
            <a:spAutoFit/>
          </a:bodyPr>
          <a:lstStyle/>
          <a:p>
            <a:r>
              <a:rPr lang="en-US" sz="900" dirty="0"/>
              <a:t>http://www.whitehouse.gov/about/presidents/johnfkennedy</a:t>
            </a:r>
          </a:p>
        </p:txBody>
      </p:sp>
    </p:spTree>
    <p:extLst>
      <p:ext uri="{BB962C8B-B14F-4D97-AF65-F5344CB8AC3E}">
        <p14:creationId xmlns:p14="http://schemas.microsoft.com/office/powerpoint/2010/main" val="166274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1" y="457201"/>
            <a:ext cx="6965245" cy="1202485"/>
          </a:xfrm>
        </p:spPr>
        <p:txBody>
          <a:bodyPr/>
          <a:lstStyle/>
          <a:p>
            <a:r>
              <a:rPr lang="en-US" dirty="0"/>
              <a:t>Assassination</a:t>
            </a:r>
          </a:p>
        </p:txBody>
      </p:sp>
      <p:sp>
        <p:nvSpPr>
          <p:cNvPr id="3" name="Content Placeholder 2"/>
          <p:cNvSpPr>
            <a:spLocks noGrp="1"/>
          </p:cNvSpPr>
          <p:nvPr>
            <p:ph idx="1"/>
          </p:nvPr>
        </p:nvSpPr>
        <p:spPr>
          <a:xfrm>
            <a:off x="5638800" y="1600200"/>
            <a:ext cx="5562600" cy="4648200"/>
          </a:xfrm>
        </p:spPr>
        <p:txBody>
          <a:bodyPr>
            <a:normAutofit/>
          </a:bodyPr>
          <a:lstStyle/>
          <a:p>
            <a:r>
              <a:rPr lang="en-US" sz="2000" dirty="0">
                <a:latin typeface="Times New Roman" panose="02020603050405020304" pitchFamily="18" charset="0"/>
                <a:cs typeface="Times New Roman" panose="02020603050405020304" pitchFamily="18" charset="0"/>
              </a:rPr>
              <a:t>November 22, 1963 in Dallas Texas President Kennedy was shot and killed</a:t>
            </a:r>
          </a:p>
          <a:p>
            <a:r>
              <a:rPr lang="en-US" sz="2000" dirty="0">
                <a:latin typeface="Times New Roman" panose="02020603050405020304" pitchFamily="18" charset="0"/>
                <a:cs typeface="Times New Roman" panose="02020603050405020304" pitchFamily="18" charset="0"/>
                <a:hlinkClick r:id="rId2"/>
              </a:rPr>
              <a:t>Discovery Education Video</a:t>
            </a:r>
            <a:r>
              <a:rPr lang="en-US" sz="2000" dirty="0">
                <a:latin typeface="Times New Roman" panose="02020603050405020304" pitchFamily="18" charset="0"/>
                <a:cs typeface="Times New Roman" panose="02020603050405020304" pitchFamily="18" charset="0"/>
              </a:rPr>
              <a:t> (Web)</a:t>
            </a:r>
          </a:p>
          <a:p>
            <a:r>
              <a:rPr lang="en-US" sz="2000" dirty="0">
                <a:latin typeface="Times New Roman" panose="02020603050405020304" pitchFamily="18" charset="0"/>
                <a:cs typeface="Times New Roman" panose="02020603050405020304" pitchFamily="18" charset="0"/>
              </a:rPr>
              <a:t>Within hours the Dallas police had apprehended Lee Harvey Oswald</a:t>
            </a:r>
          </a:p>
          <a:p>
            <a:r>
              <a:rPr lang="en-US" sz="2000" dirty="0">
                <a:latin typeface="Times New Roman" panose="02020603050405020304" pitchFamily="18" charset="0"/>
                <a:cs typeface="Times New Roman" panose="02020603050405020304" pitchFamily="18" charset="0"/>
              </a:rPr>
              <a:t>Two days later the nation witnesses Lee Harvey Oswald being shot and killed by Jack Ruby while being transferred to another jail live on television</a:t>
            </a:r>
          </a:p>
          <a:p>
            <a:r>
              <a:rPr lang="en-US" sz="2000" dirty="0">
                <a:latin typeface="Times New Roman" panose="02020603050405020304" pitchFamily="18" charset="0"/>
                <a:cs typeface="Times New Roman" panose="02020603050405020304" pitchFamily="18" charset="0"/>
              </a:rPr>
              <a:t>Several months later the Warren Commission  ruled that Oswald acted alone and without any help</a:t>
            </a:r>
          </a:p>
          <a:p>
            <a:r>
              <a:rPr lang="en-US" sz="2000" dirty="0">
                <a:latin typeface="Times New Roman" panose="02020603050405020304" pitchFamily="18" charset="0"/>
                <a:cs typeface="Times New Roman" panose="02020603050405020304" pitchFamily="18" charset="0"/>
              </a:rPr>
              <a:t>Many people to this day do not believe this, and subscribe to some form of conspiracy theory.</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pic>
        <p:nvPicPr>
          <p:cNvPr id="4098" name="Picture 2" descr="JFK Assin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0523" y="3938900"/>
            <a:ext cx="2493518" cy="20047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59482" y="5943600"/>
            <a:ext cx="2895600" cy="369332"/>
          </a:xfrm>
          <a:prstGeom prst="rect">
            <a:avLst/>
          </a:prstGeom>
          <a:noFill/>
        </p:spPr>
        <p:txBody>
          <a:bodyPr wrap="square" rtlCol="0">
            <a:spAutoFit/>
          </a:bodyPr>
          <a:lstStyle/>
          <a:p>
            <a:r>
              <a:rPr lang="en-US" sz="900" dirty="0"/>
              <a:t>http://voices.washingtonpost.com/blog-post/2010/11/kennedy_assassination_where_we.html</a:t>
            </a:r>
          </a:p>
        </p:txBody>
      </p:sp>
      <p:pic>
        <p:nvPicPr>
          <p:cNvPr id="4100" name="Picture 4" descr="http://www.csmonitor.com/var/ezflow_site/storage/images/media/content/2013/1122-anniversary-kennedy-assassination/17510311-2-eng-US/1122-anniversary-Kennedy-assassination_full_3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1" y="1447800"/>
            <a:ext cx="3090165" cy="2057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62201" y="3505201"/>
            <a:ext cx="3090165" cy="507831"/>
          </a:xfrm>
          <a:prstGeom prst="rect">
            <a:avLst/>
          </a:prstGeom>
          <a:noFill/>
        </p:spPr>
        <p:txBody>
          <a:bodyPr wrap="square" rtlCol="0">
            <a:spAutoFit/>
          </a:bodyPr>
          <a:lstStyle/>
          <a:p>
            <a:r>
              <a:rPr lang="en-US" sz="900" dirty="0"/>
              <a:t>http://www.csmonitor.com/USA/DC-Decoder/2013/1122/John-F.-Kennedy-assassination-three-key-mysteries-video</a:t>
            </a:r>
          </a:p>
        </p:txBody>
      </p:sp>
    </p:spTree>
    <p:extLst>
      <p:ext uri="{BB962C8B-B14F-4D97-AF65-F5344CB8AC3E}">
        <p14:creationId xmlns:p14="http://schemas.microsoft.com/office/powerpoint/2010/main" val="321539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500"/>
                                        <p:tgtEl>
                                          <p:spTgt spid="410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098"/>
                                        </p:tgtEl>
                                        <p:attrNameLst>
                                          <p:attrName>style.visibility</p:attrName>
                                        </p:attrNameLst>
                                      </p:cBhvr>
                                      <p:to>
                                        <p:strVal val="visible"/>
                                      </p:to>
                                    </p:set>
                                    <p:animEffect transition="in" filter="fade">
                                      <p:cBhvr>
                                        <p:cTn id="35" dur="500"/>
                                        <p:tgtEl>
                                          <p:spTgt spid="409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President Johnson</a:t>
            </a:r>
          </a:p>
        </p:txBody>
      </p:sp>
      <p:sp>
        <p:nvSpPr>
          <p:cNvPr id="3" name="Content Placeholder 2"/>
          <p:cNvSpPr>
            <a:spLocks noGrp="1"/>
          </p:cNvSpPr>
          <p:nvPr>
            <p:ph idx="1"/>
          </p:nvPr>
        </p:nvSpPr>
        <p:spPr>
          <a:xfrm>
            <a:off x="1460031" y="2057400"/>
            <a:ext cx="4102569" cy="3962400"/>
          </a:xfrm>
        </p:spPr>
        <p:txBody>
          <a:bodyPr>
            <a:normAutofit/>
          </a:bodyPr>
          <a:lstStyle/>
          <a:p>
            <a:r>
              <a:rPr lang="en-US" dirty="0">
                <a:latin typeface="Times New Roman" panose="02020603050405020304" pitchFamily="18" charset="0"/>
                <a:cs typeface="Times New Roman" panose="02020603050405020304" pitchFamily="18" charset="0"/>
              </a:rPr>
              <a:t>Lyndon B. Johnson becomes president the day J.F.K. is killed on board Air Force One</a:t>
            </a:r>
          </a:p>
          <a:p>
            <a:r>
              <a:rPr lang="en-US" dirty="0">
                <a:latin typeface="Times New Roman" panose="02020603050405020304" pitchFamily="18" charset="0"/>
                <a:cs typeface="Times New Roman" panose="02020603050405020304" pitchFamily="18" charset="0"/>
              </a:rPr>
              <a:t>1964 he runs for president and wins by a landslide margin</a:t>
            </a:r>
          </a:p>
          <a:p>
            <a:r>
              <a:rPr lang="en-US" dirty="0">
                <a:latin typeface="Times New Roman" panose="02020603050405020304" pitchFamily="18" charset="0"/>
                <a:cs typeface="Times New Roman" panose="02020603050405020304" pitchFamily="18" charset="0"/>
              </a:rPr>
              <a:t>So who is Johnson?</a:t>
            </a:r>
          </a:p>
        </p:txBody>
      </p:sp>
      <p:pic>
        <p:nvPicPr>
          <p:cNvPr id="5122" name="Picture 2" descr="File:Lyndon B. Johnson taking the oath of office, November 19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438400"/>
            <a:ext cx="4139438" cy="3276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15000" y="5715000"/>
            <a:ext cx="3733800" cy="369332"/>
          </a:xfrm>
          <a:prstGeom prst="rect">
            <a:avLst/>
          </a:prstGeom>
          <a:noFill/>
        </p:spPr>
        <p:txBody>
          <a:bodyPr wrap="square" rtlCol="0">
            <a:spAutoFit/>
          </a:bodyPr>
          <a:lstStyle/>
          <a:p>
            <a:r>
              <a:rPr lang="en-US" sz="900" dirty="0"/>
              <a:t>http://en.wikipedia.org/wiki/File:Lyndon_B._Johnson_taking_the_oath_of_office,_November_1963.jpg</a:t>
            </a:r>
          </a:p>
        </p:txBody>
      </p:sp>
    </p:spTree>
    <p:extLst>
      <p:ext uri="{BB962C8B-B14F-4D97-AF65-F5344CB8AC3E}">
        <p14:creationId xmlns:p14="http://schemas.microsoft.com/office/powerpoint/2010/main" val="32142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L.B.J.</a:t>
            </a:r>
          </a:p>
        </p:txBody>
      </p:sp>
      <p:sp>
        <p:nvSpPr>
          <p:cNvPr id="3" name="Content Placeholder 2"/>
          <p:cNvSpPr>
            <a:spLocks noGrp="1"/>
          </p:cNvSpPr>
          <p:nvPr>
            <p:ph idx="1"/>
          </p:nvPr>
        </p:nvSpPr>
        <p:spPr>
          <a:xfrm>
            <a:off x="6172201" y="2133600"/>
            <a:ext cx="5029199" cy="4114800"/>
          </a:xfrm>
        </p:spPr>
        <p:txBody>
          <a:bodyPr>
            <a:normAutofit/>
          </a:bodyPr>
          <a:lstStyle/>
          <a:p>
            <a:r>
              <a:rPr lang="en-US" sz="2000" dirty="0">
                <a:latin typeface="Times New Roman" panose="02020603050405020304" pitchFamily="18" charset="0"/>
                <a:cs typeface="Times New Roman" panose="02020603050405020304" pitchFamily="18" charset="0"/>
              </a:rPr>
              <a:t>Grew up poor in Texas</a:t>
            </a:r>
          </a:p>
          <a:p>
            <a:r>
              <a:rPr lang="en-US" sz="2000" dirty="0">
                <a:latin typeface="Times New Roman" panose="02020603050405020304" pitchFamily="18" charset="0"/>
                <a:cs typeface="Times New Roman" panose="02020603050405020304" pitchFamily="18" charset="0"/>
              </a:rPr>
              <a:t>Teacher of poor Mexican Americans in Texas</a:t>
            </a:r>
          </a:p>
          <a:p>
            <a:r>
              <a:rPr lang="en-US" sz="2000" dirty="0">
                <a:latin typeface="Times New Roman" panose="02020603050405020304" pitchFamily="18" charset="0"/>
                <a:cs typeface="Times New Roman" panose="02020603050405020304" pitchFamily="18" charset="0"/>
              </a:rPr>
              <a:t>From this became convinced that the government needed to do something to help the poor and oppressed</a:t>
            </a:r>
          </a:p>
          <a:p>
            <a:r>
              <a:rPr lang="en-US" sz="2000" dirty="0">
                <a:latin typeface="Times New Roman" panose="02020603050405020304" pitchFamily="18" charset="0"/>
                <a:cs typeface="Times New Roman" panose="02020603050405020304" pitchFamily="18" charset="0"/>
              </a:rPr>
              <a:t>Big supporter of F.D.R. and his New Deal policies</a:t>
            </a:r>
          </a:p>
          <a:p>
            <a:r>
              <a:rPr lang="en-US" sz="2000" dirty="0">
                <a:latin typeface="Times New Roman" panose="02020603050405020304" pitchFamily="18" charset="0"/>
                <a:cs typeface="Times New Roman" panose="02020603050405020304" pitchFamily="18" charset="0"/>
              </a:rPr>
              <a:t>Rose in politics from a Representative during the Depression, to Senator in 1948, and then Vice-President in 1961</a:t>
            </a:r>
          </a:p>
        </p:txBody>
      </p:sp>
      <p:pic>
        <p:nvPicPr>
          <p:cNvPr id="6146" name="Picture 2" descr="Photo of Lyndon B. John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5054" y="2438401"/>
            <a:ext cx="3779996" cy="21335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38400" y="4571999"/>
            <a:ext cx="3581400" cy="230832"/>
          </a:xfrm>
          <a:prstGeom prst="rect">
            <a:avLst/>
          </a:prstGeom>
          <a:noFill/>
        </p:spPr>
        <p:txBody>
          <a:bodyPr wrap="square" rtlCol="0">
            <a:spAutoFit/>
          </a:bodyPr>
          <a:lstStyle/>
          <a:p>
            <a:r>
              <a:rPr lang="en-US" sz="900" dirty="0"/>
              <a:t>http://www.whitehouse.gov/about/presidents/lyndonbjohnson</a:t>
            </a:r>
          </a:p>
        </p:txBody>
      </p:sp>
    </p:spTree>
    <p:extLst>
      <p:ext uri="{BB962C8B-B14F-4D97-AF65-F5344CB8AC3E}">
        <p14:creationId xmlns:p14="http://schemas.microsoft.com/office/powerpoint/2010/main" val="2045682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1" y="457201"/>
            <a:ext cx="6965245" cy="1202485"/>
          </a:xfrm>
        </p:spPr>
        <p:txBody>
          <a:bodyPr/>
          <a:lstStyle/>
          <a:p>
            <a:r>
              <a:rPr lang="en-US" dirty="0"/>
              <a:t>Johnson’s Great Society</a:t>
            </a:r>
          </a:p>
        </p:txBody>
      </p:sp>
      <p:sp>
        <p:nvSpPr>
          <p:cNvPr id="3" name="Content Placeholder 2"/>
          <p:cNvSpPr>
            <a:spLocks noGrp="1"/>
          </p:cNvSpPr>
          <p:nvPr>
            <p:ph idx="1"/>
          </p:nvPr>
        </p:nvSpPr>
        <p:spPr>
          <a:xfrm>
            <a:off x="1371600" y="1676400"/>
            <a:ext cx="5715000" cy="4572000"/>
          </a:xfrm>
        </p:spPr>
        <p:txBody>
          <a:bodyPr>
            <a:normAutofit lnSpcReduction="10000"/>
          </a:bodyPr>
          <a:lstStyle/>
          <a:p>
            <a:r>
              <a:rPr lang="en-US" sz="2000" dirty="0">
                <a:latin typeface="Times New Roman" panose="02020603050405020304" pitchFamily="18" charset="0"/>
                <a:cs typeface="Times New Roman" panose="02020603050405020304" pitchFamily="18" charset="0"/>
              </a:rPr>
              <a:t>Johnson began by pushing more laws through Congress than anyone since the New Deal</a:t>
            </a:r>
          </a:p>
          <a:p>
            <a:r>
              <a:rPr lang="en-US" sz="2000" dirty="0">
                <a:latin typeface="Times New Roman" panose="02020603050405020304" pitchFamily="18" charset="0"/>
                <a:cs typeface="Times New Roman" panose="02020603050405020304" pitchFamily="18" charset="0"/>
              </a:rPr>
              <a:t>First tried to finish what Kennedy had started with a civil rights law</a:t>
            </a:r>
          </a:p>
          <a:p>
            <a:r>
              <a:rPr lang="en-US" sz="2000" dirty="0">
                <a:latin typeface="Times New Roman" panose="02020603050405020304" pitchFamily="18" charset="0"/>
                <a:cs typeface="Times New Roman" panose="02020603050405020304" pitchFamily="18" charset="0"/>
              </a:rPr>
              <a:t>Next started his “War on Poverty”</a:t>
            </a:r>
          </a:p>
          <a:p>
            <a:r>
              <a:rPr lang="en-US" sz="2000" dirty="0">
                <a:latin typeface="Times New Roman" panose="02020603050405020304" pitchFamily="18" charset="0"/>
                <a:cs typeface="Times New Roman" panose="02020603050405020304" pitchFamily="18" charset="0"/>
              </a:rPr>
              <a:t>Head Start – preschool for needy</a:t>
            </a:r>
          </a:p>
          <a:p>
            <a:r>
              <a:rPr lang="en-US" sz="2000" dirty="0">
                <a:latin typeface="Times New Roman" panose="02020603050405020304" pitchFamily="18" charset="0"/>
                <a:cs typeface="Times New Roman" panose="02020603050405020304" pitchFamily="18" charset="0"/>
              </a:rPr>
              <a:t>Welfare system – cash payments to the poor</a:t>
            </a:r>
          </a:p>
          <a:p>
            <a:r>
              <a:rPr lang="en-US" sz="2000" dirty="0">
                <a:latin typeface="Times New Roman" panose="02020603050405020304" pitchFamily="18" charset="0"/>
                <a:cs typeface="Times New Roman" panose="02020603050405020304" pitchFamily="18" charset="0"/>
              </a:rPr>
              <a:t>HUD (Department of Housing and Urban Development) – building of middle and low income housing</a:t>
            </a:r>
          </a:p>
          <a:p>
            <a:r>
              <a:rPr lang="en-US" sz="2000" dirty="0">
                <a:latin typeface="Times New Roman" panose="02020603050405020304" pitchFamily="18" charset="0"/>
                <a:cs typeface="Times New Roman" panose="02020603050405020304" pitchFamily="18" charset="0"/>
              </a:rPr>
              <a:t>Medicare – people 65 and older aid for medical bills</a:t>
            </a:r>
          </a:p>
          <a:p>
            <a:r>
              <a:rPr lang="en-US" sz="2000" dirty="0">
                <a:latin typeface="Times New Roman" panose="02020603050405020304" pitchFamily="18" charset="0"/>
                <a:cs typeface="Times New Roman" panose="02020603050405020304" pitchFamily="18" charset="0"/>
              </a:rPr>
              <a:t>Medicaid – assisted people of all ages with money who were not covered by Medicare</a:t>
            </a:r>
          </a:p>
        </p:txBody>
      </p:sp>
      <p:pic>
        <p:nvPicPr>
          <p:cNvPr id="7170" name="Picture 2" descr="http://academics.wellesley.edu/Polisci/wj/Vietimages/Audio/0,1020,249029,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1714500"/>
            <a:ext cx="2833007"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64903" y="5215420"/>
            <a:ext cx="2286000" cy="369332"/>
          </a:xfrm>
          <a:prstGeom prst="rect">
            <a:avLst/>
          </a:prstGeom>
          <a:noFill/>
        </p:spPr>
        <p:txBody>
          <a:bodyPr wrap="square" rtlCol="0">
            <a:spAutoFit/>
          </a:bodyPr>
          <a:lstStyle/>
          <a:p>
            <a:r>
              <a:rPr lang="en-US" sz="900" dirty="0"/>
              <a:t>http://academics.wellesley.edu/Polisci/wj/Vietimages/Audio/lbj-paxton.html</a:t>
            </a:r>
          </a:p>
        </p:txBody>
      </p:sp>
    </p:spTree>
    <p:extLst>
      <p:ext uri="{BB962C8B-B14F-4D97-AF65-F5344CB8AC3E}">
        <p14:creationId xmlns:p14="http://schemas.microsoft.com/office/powerpoint/2010/main" val="57824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500"/>
                                        <p:tgtEl>
                                          <p:spTgt spid="717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Lasting Effect’s?</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Great Society expanded the role of the government</a:t>
            </a:r>
          </a:p>
          <a:p>
            <a:r>
              <a:rPr lang="en-US" dirty="0">
                <a:latin typeface="Times New Roman" panose="02020603050405020304" pitchFamily="18" charset="0"/>
                <a:cs typeface="Times New Roman" panose="02020603050405020304" pitchFamily="18" charset="0"/>
              </a:rPr>
              <a:t>Critics felt it was not the responsibility of the federal government to provide for people on such a large scale</a:t>
            </a:r>
          </a:p>
          <a:p>
            <a:r>
              <a:rPr lang="en-US" dirty="0">
                <a:latin typeface="Times New Roman" panose="02020603050405020304" pitchFamily="18" charset="0"/>
                <a:cs typeface="Times New Roman" panose="02020603050405020304" pitchFamily="18" charset="0"/>
              </a:rPr>
              <a:t>Most of the programs were costing the taxpayers too much money and poorly run so they were not working as intended</a:t>
            </a:r>
          </a:p>
        </p:txBody>
      </p:sp>
    </p:spTree>
    <p:extLst>
      <p:ext uri="{BB962C8B-B14F-4D97-AF65-F5344CB8AC3E}">
        <p14:creationId xmlns:p14="http://schemas.microsoft.com/office/powerpoint/2010/main" val="20598227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94</TotalTime>
  <Words>784</Words>
  <Application>Microsoft Office PowerPoint</Application>
  <PresentationFormat>Widescreen</PresentationFormat>
  <Paragraphs>59</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Brush Script MT</vt:lpstr>
      <vt:lpstr>Constantia</vt:lpstr>
      <vt:lpstr>Franklin Gothic Book</vt:lpstr>
      <vt:lpstr>Rage Italic</vt:lpstr>
      <vt:lpstr>Times New Roman</vt:lpstr>
      <vt:lpstr>Pushpin</vt:lpstr>
      <vt:lpstr>Chapter 26 Section 2</vt:lpstr>
      <vt:lpstr>The Warren Court</vt:lpstr>
      <vt:lpstr>Judicial Activism</vt:lpstr>
      <vt:lpstr>The Kennedy Presidency</vt:lpstr>
      <vt:lpstr>Assassination</vt:lpstr>
      <vt:lpstr>President Johnson</vt:lpstr>
      <vt:lpstr>L.B.J.</vt:lpstr>
      <vt:lpstr>Johnson’s Great Society</vt:lpstr>
      <vt:lpstr>Lasting Effect’s?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26 Section 2</dc:title>
  <dc:creator>Scott Reakes</dc:creator>
  <cp:lastModifiedBy>Scott Reakes</cp:lastModifiedBy>
  <cp:revision>28</cp:revision>
  <dcterms:created xsi:type="dcterms:W3CDTF">2014-04-16T15:17:37Z</dcterms:created>
  <dcterms:modified xsi:type="dcterms:W3CDTF">2021-05-03T15:59:08Z</dcterms:modified>
</cp:coreProperties>
</file>